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5"/>
  </p:normalViewPr>
  <p:slideViewPr>
    <p:cSldViewPr snapToGrid="0">
      <p:cViewPr varScale="1">
        <p:scale>
          <a:sx n="104" d="100"/>
          <a:sy n="104" d="100"/>
        </p:scale>
        <p:origin x="108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87473-14C4-4547-8C24-204006610ADD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29225-B27A-E844-AC8D-776B8158FD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19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629225-B27A-E844-AC8D-776B8158FD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>
                <a:solidFill>
                  <a:schemeClr val="bg1"/>
                </a:solidFill>
                <a:latin typeface="Gill Sans MT" panose="020B0502020104020203" pitchFamily="34" charset="77"/>
              </a:rPr>
              <a:t>YEAR 5 </a:t>
            </a:r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86104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237654"/>
              </p:ext>
            </p:extLst>
          </p:nvPr>
        </p:nvGraphicFramePr>
        <p:xfrm>
          <a:off x="557212" y="309823"/>
          <a:ext cx="1457325" cy="6246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22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8075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don’t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want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something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why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who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friends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with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school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like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762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asked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363739"/>
              </p:ext>
            </p:extLst>
          </p:nvPr>
        </p:nvGraphicFramePr>
        <p:xfrm>
          <a:off x="2166937" y="309823"/>
          <a:ext cx="1457325" cy="62461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45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856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5 /6 Statutory Words – adding prefixes and suffixes to these where appropriate.</a:t>
                      </a:r>
                      <a:endParaRPr lang="en-US" sz="11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accommodate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achieve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ancient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accompany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aggressive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apparent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according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amateur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appreciate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bruise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cemetery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convenience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7540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461457"/>
              </p:ext>
            </p:extLst>
          </p:nvPr>
        </p:nvGraphicFramePr>
        <p:xfrm>
          <a:off x="3776662" y="309823"/>
          <a:ext cx="1457325" cy="62461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63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23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Suffixes -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-ed and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completely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speedily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usually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sadly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finally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743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94771"/>
              </p:ext>
            </p:extLst>
          </p:nvPr>
        </p:nvGraphicFramePr>
        <p:xfrm>
          <a:off x="5386387" y="309823"/>
          <a:ext cx="1457325" cy="6246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45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2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To use knowledge of root and base words to spell related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simply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gently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dramatically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finally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angrily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forgotten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forgetting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764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200495"/>
              </p:ext>
            </p:extLst>
          </p:nvPr>
        </p:nvGraphicFramePr>
        <p:xfrm>
          <a:off x="6996112" y="309823"/>
          <a:ext cx="1457325" cy="6246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09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7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Suffixes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ous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ation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jealous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mountainous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tremendous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poisonous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enormous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vigorous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spontaneous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courteous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670673"/>
              </p:ext>
            </p:extLst>
          </p:nvPr>
        </p:nvGraphicFramePr>
        <p:xfrm>
          <a:off x="8605837" y="309823"/>
          <a:ext cx="1457325" cy="6246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09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7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mail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great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77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meddle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388794"/>
              </p:ext>
            </p:extLst>
          </p:nvPr>
        </p:nvGraphicFramePr>
        <p:xfrm>
          <a:off x="102155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don’t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something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appreciate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bruise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completely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F89B1E9-D185-519D-CC03-4AA3050A3A32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52966"/>
              </p:ext>
            </p:extLst>
          </p:nvPr>
        </p:nvGraphicFramePr>
        <p:xfrm>
          <a:off x="557212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54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3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cemetery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convenience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bruise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committee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correspond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competition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curiosity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definite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desperate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determined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678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develop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344846"/>
              </p:ext>
            </p:extLst>
          </p:nvPr>
        </p:nvGraphicFramePr>
        <p:xfrm>
          <a:off x="2166937" y="309822"/>
          <a:ext cx="1457325" cy="6195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5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5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Prefixes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disappoint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inactive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disagree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incorrect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misplace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misspell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unaware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midday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prehistoric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autobiography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90549"/>
              </p:ext>
            </p:extLst>
          </p:nvPr>
        </p:nvGraphicFramePr>
        <p:xfrm>
          <a:off x="3776662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Prefixes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interact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interrelated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superstar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intercity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supermarket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antiseptic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autobiography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international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superman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anticlockwise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autograph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antidote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antibiotic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intersect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superimpose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interfere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55137"/>
              </p:ext>
            </p:extLst>
          </p:nvPr>
        </p:nvGraphicFramePr>
        <p:xfrm>
          <a:off x="5386387" y="309824"/>
          <a:ext cx="1457325" cy="61989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78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5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More prefixes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impatient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irrelevant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immortal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imperfect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irresponsible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return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subdivide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impossible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reappear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reimburse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irreversible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75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impractical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402451"/>
              </p:ext>
            </p:extLst>
          </p:nvPr>
        </p:nvGraphicFramePr>
        <p:xfrm>
          <a:off x="6996112" y="309823"/>
          <a:ext cx="1457325" cy="6198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20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spelt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cious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or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tious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vicious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suspicious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nutritious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spacious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judicious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fictitious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cautious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infectious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pretentious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delicious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tenacious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scrumptious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62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ferocious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686289"/>
              </p:ext>
            </p:extLst>
          </p:nvPr>
        </p:nvGraphicFramePr>
        <p:xfrm>
          <a:off x="10215562" y="309823"/>
          <a:ext cx="1457325" cy="6191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cemetery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disappoint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inactive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interrelated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superstar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intercity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irrelevant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immortal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imperfect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0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E2AC45-DC91-86D6-520A-5F468B5DE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726965"/>
              </p:ext>
            </p:extLst>
          </p:nvPr>
        </p:nvGraphicFramePr>
        <p:xfrm>
          <a:off x="8605837" y="309816"/>
          <a:ext cx="1457325" cy="6198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445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40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 which sound like 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ʃəl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cial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presidential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prudential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artificial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essential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torrential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beneficial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commercial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initial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credential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602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50B9E9C-ADF2-4C5D-E661-AD97B501E886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66802"/>
              </p:ext>
            </p:extLst>
          </p:nvPr>
        </p:nvGraphicFramePr>
        <p:xfrm>
          <a:off x="557212" y="309825"/>
          <a:ext cx="1457325" cy="628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04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352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5 /6 Statutory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convenience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curiosity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disastrous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correspond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definite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embarrass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desperate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dictionary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environment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41908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 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(–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ped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, –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ment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especially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excellent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514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existence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008029"/>
              </p:ext>
            </p:extLst>
          </p:nvPr>
        </p:nvGraphicFramePr>
        <p:xfrm>
          <a:off x="2166937" y="309822"/>
          <a:ext cx="1457325" cy="6294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22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6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–ant,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hesitancy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expectant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sustenance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vacancy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vacant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truancy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truant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940274"/>
              </p:ext>
            </p:extLst>
          </p:nvPr>
        </p:nvGraphicFramePr>
        <p:xfrm>
          <a:off x="3776662" y="309823"/>
          <a:ext cx="1457325" cy="6294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549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45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ent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transparent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obedient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confidence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obedience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accomplishment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intelligent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currency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87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agency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234523"/>
              </p:ext>
            </p:extLst>
          </p:nvPr>
        </p:nvGraphicFramePr>
        <p:xfrm>
          <a:off x="5386387" y="309823"/>
          <a:ext cx="1457325" cy="62944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22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6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–able and –ably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dependable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comfortable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applicable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changeable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enjoyable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understandable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readable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noticeable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reasonable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reliable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applicably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moveable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75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comfortably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133262"/>
              </p:ext>
            </p:extLst>
          </p:nvPr>
        </p:nvGraphicFramePr>
        <p:xfrm>
          <a:off x="6996112" y="309822"/>
          <a:ext cx="1457325" cy="62978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ible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ibly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terrible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legibly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forcible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forcibly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gullible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950419"/>
              </p:ext>
            </p:extLst>
          </p:nvPr>
        </p:nvGraphicFramePr>
        <p:xfrm>
          <a:off x="8605837" y="309822"/>
          <a:ext cx="1457325" cy="6294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138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2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‘silent’ letters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doubt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thistle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Christmas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lamb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butcher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knife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sword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listen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75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5734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embarrass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transparent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4BCB409-26D0-89BC-7488-BF58A893E23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838345"/>
              </p:ext>
            </p:extLst>
          </p:nvPr>
        </p:nvGraphicFramePr>
        <p:xfrm>
          <a:off x="557212" y="309824"/>
          <a:ext cx="1457325" cy="6211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14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8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disastrous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equipped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excellent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familiar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embarrass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especially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existence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dictionary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environment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explanation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frequently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government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50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712056"/>
              </p:ext>
            </p:extLst>
          </p:nvPr>
        </p:nvGraphicFramePr>
        <p:xfrm>
          <a:off x="2166937" y="309822"/>
          <a:ext cx="1457325" cy="62119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837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7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suffixes beginning with vowel letters to words ending in –fer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inferred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conferring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offered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6023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inferring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715028"/>
              </p:ext>
            </p:extLst>
          </p:nvPr>
        </p:nvGraphicFramePr>
        <p:xfrm>
          <a:off x="3776662" y="309822"/>
          <a:ext cx="1457325" cy="6211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36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03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Use of the hyphen.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co-ordinate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ultra-ambitious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re-enact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re-cover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re-enter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pre-existing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pre-recorded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co-worker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re-educate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co-operate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de-emphasise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co-pilot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pre-election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pre-print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re-form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anti-bacterial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15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anti-biotics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423057"/>
              </p:ext>
            </p:extLst>
          </p:nvPr>
        </p:nvGraphicFramePr>
        <p:xfrm>
          <a:off x="5386387" y="309822"/>
          <a:ext cx="1457325" cy="6211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9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18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sound spelt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ie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normally and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after c.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patient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seize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perceive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ceiling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90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79476"/>
              </p:ext>
            </p:extLst>
          </p:nvPr>
        </p:nvGraphicFramePr>
        <p:xfrm>
          <a:off x="6996112" y="309823"/>
          <a:ext cx="1457325" cy="6210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995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72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containing the letter-string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ough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although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plough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ploughed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61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besought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47223"/>
              </p:ext>
            </p:extLst>
          </p:nvPr>
        </p:nvGraphicFramePr>
        <p:xfrm>
          <a:off x="8605837" y="309821"/>
          <a:ext cx="1457325" cy="621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3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Prefixes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disappoint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inactive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disagree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incorrect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misplace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misspell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unaware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midday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prehistoric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1595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autobiography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776080"/>
              </p:ext>
            </p:extLst>
          </p:nvPr>
        </p:nvGraphicFramePr>
        <p:xfrm>
          <a:off x="10215562" y="309822"/>
          <a:ext cx="1457325" cy="6210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134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excellent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familiar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ultra-ambitious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re-enact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67343F6-E30D-A93C-D418-A039ED8A8644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23863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09499"/>
              </p:ext>
            </p:extLst>
          </p:nvPr>
        </p:nvGraphicFramePr>
        <p:xfrm>
          <a:off x="557212" y="309825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405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76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existence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government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identity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interfere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explanation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immediate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interrupt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familiar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immediately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frequently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hindrance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individual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0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66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lightning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66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nuisance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566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84787"/>
              </p:ext>
            </p:extLst>
          </p:nvPr>
        </p:nvGraphicFramePr>
        <p:xfrm>
          <a:off x="2166937" y="309822"/>
          <a:ext cx="1457325" cy="62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92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84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‘silent’ letters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doubt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thistle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Christmas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lamb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butcher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knife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sword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listen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42877"/>
              </p:ext>
            </p:extLst>
          </p:nvPr>
        </p:nvGraphicFramePr>
        <p:xfrm>
          <a:off x="3776662" y="309824"/>
          <a:ext cx="1457325" cy="620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318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700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other words that are often confused.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advice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devise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practice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guest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aisle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advise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practise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heard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device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license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guessed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herd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aloud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allowed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affect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effect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altar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543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439659"/>
              </p:ext>
            </p:extLst>
          </p:nvPr>
        </p:nvGraphicFramePr>
        <p:xfrm>
          <a:off x="5386387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other words that are often confused.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passed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steal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bridal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stationary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steel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bridle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stationery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who’s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cereal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compliment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desert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dessert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152238"/>
              </p:ext>
            </p:extLst>
          </p:nvPr>
        </p:nvGraphicFramePr>
        <p:xfrm>
          <a:off x="6996112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006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23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other words that are often confused.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they’re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it’s (it is)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we’re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0953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676498"/>
              </p:ext>
            </p:extLst>
          </p:nvPr>
        </p:nvGraphicFramePr>
        <p:xfrm>
          <a:off x="8605837" y="309822"/>
          <a:ext cx="1457325" cy="6195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5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5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Use of the hyphen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co-ordinate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ultra-ambitious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re-enact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re-cover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re-enter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pre-existing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pre-recorded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co-worker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re-educate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co-operate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de-emphasise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co-pilot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pre-election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pre-print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re-form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anti-bacterial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anti-biotics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319690"/>
              </p:ext>
            </p:extLst>
          </p:nvPr>
        </p:nvGraphicFramePr>
        <p:xfrm>
          <a:off x="10215562" y="309822"/>
          <a:ext cx="1457325" cy="6195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5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57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existence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government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identity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practice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guest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aisle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advise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cereal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compliment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co-pilot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0BE82B7-3189-9C85-E599-042247EF3F41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51880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117855"/>
              </p:ext>
            </p:extLst>
          </p:nvPr>
        </p:nvGraphicFramePr>
        <p:xfrm>
          <a:off x="557212" y="309824"/>
          <a:ext cx="1457325" cy="62828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502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36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identity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interfere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mischievous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neighbour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immediate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interrupt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lightning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nuisance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individual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marvellous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immediately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necessary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occupy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occupied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occur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opportunity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82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parliament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479435"/>
              </p:ext>
            </p:extLst>
          </p:nvPr>
        </p:nvGraphicFramePr>
        <p:xfrm>
          <a:off x="2166937" y="309822"/>
          <a:ext cx="1457325" cy="628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30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303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ʃəs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spelt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cious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or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tious</a:t>
                      </a:r>
                      <a:endParaRPr lang="en-US" sz="10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suspicious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nutritious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fictitious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cautious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infectious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infectious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fictitious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delicious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tenacious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scrumptious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651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judicious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92633"/>
              </p:ext>
            </p:extLst>
          </p:nvPr>
        </p:nvGraphicFramePr>
        <p:xfrm>
          <a:off x="3776662" y="309822"/>
          <a:ext cx="1457325" cy="62850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74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330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 which sound like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ʃəl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cial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presidential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prudential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artificial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essential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torrential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beneficial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commercial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initial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29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148193"/>
              </p:ext>
            </p:extLst>
          </p:nvPr>
        </p:nvGraphicFramePr>
        <p:xfrm>
          <a:off x="5386387" y="309822"/>
          <a:ext cx="1457325" cy="6282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087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32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sound spelt i.e. normally and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after c.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patient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seize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perceive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ceiling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7936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054609"/>
              </p:ext>
            </p:extLst>
          </p:nvPr>
        </p:nvGraphicFramePr>
        <p:xfrm>
          <a:off x="6996112" y="309823"/>
          <a:ext cx="1457325" cy="62828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44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224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Words – adding prefixes and suffixes to these where appropriate.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muscle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nuisance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opportunity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physical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profession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necessary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occupy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parliament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prejudice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programme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neighbour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persuade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privilege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pronunciation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queue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recognise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recommend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marvellous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539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mischievous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95469"/>
              </p:ext>
            </p:extLst>
          </p:nvPr>
        </p:nvGraphicFramePr>
        <p:xfrm>
          <a:off x="8605837" y="309822"/>
          <a:ext cx="1457325" cy="6282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70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1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quietly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angrily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taxation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isolation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league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irrelevant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capture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departure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tongue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</a:rPr>
                        <a:t>young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</a:rPr>
                        <a:t>touch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division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weigh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illegible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implant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fatigue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71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295399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Y5,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identity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interfere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mischievous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infectious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fictitious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presidential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opportunity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physical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3DEF768-301C-8A67-BC05-115EABD9D48D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2640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1517</Words>
  <Application>Microsoft Macintosh PowerPoint</Application>
  <PresentationFormat>Widescreen</PresentationFormat>
  <Paragraphs>934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19</cp:revision>
  <dcterms:created xsi:type="dcterms:W3CDTF">2024-08-26T14:15:20Z</dcterms:created>
  <dcterms:modified xsi:type="dcterms:W3CDTF">2025-05-09T09:13:26Z</dcterms:modified>
</cp:coreProperties>
</file>